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DM Sans" pitchFamily="2" charset="0"/>
      <p:regular r:id="rId12"/>
      <p:bold r:id="rId13"/>
    </p:embeddedFont>
    <p:embeddedFont>
      <p:font typeface="DM Sans Bold" pitchFamily="2" charset="0"/>
      <p:bold r:id="rId14"/>
    </p:embeddedFont>
    <p:embeddedFont>
      <p:font typeface="PT Serif" panose="020A0603040505020204" pitchFamily="18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126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93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What is a PAN Card?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6280191" y="3423761"/>
            <a:ext cx="7207210" cy="2250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PAN Card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(Permanent Account Number) is a </a:t>
            </a:r>
            <a:b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</a:b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10-digit unique identification number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issued by the </a:t>
            </a:r>
            <a:b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</a:b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Income Tax Department of India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 It is used to track </a:t>
            </a:r>
            <a:b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</a:b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financial transactions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and is mandatory for activities like </a:t>
            </a:r>
            <a:b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</a:b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filing income tax returns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opening a bank account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conducting high-value transactions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6280190" y="551033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sz="280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9348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910282"/>
            <a:ext cx="19887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3200" b="1" dirty="0">
                <a:solidFill>
                  <a:srgbClr val="383838"/>
                </a:solidFill>
                <a:ea typeface="DM Sans Bold" pitchFamily="34" charset="-122"/>
                <a:cs typeface="DM Sans Bold" pitchFamily="34" charset="-120"/>
              </a:rPr>
              <a:t>by Ram N Java</a:t>
            </a:r>
            <a:endParaRPr 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3163253"/>
            <a:ext cx="7812048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5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What Does a PAN Card Contain?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25924" y="4388168"/>
            <a:ext cx="466606" cy="466606"/>
          </a:xfrm>
          <a:prstGeom prst="roundRect">
            <a:avLst>
              <a:gd name="adj" fmla="val 6668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5" name="Text 2"/>
          <p:cNvSpPr/>
          <p:nvPr/>
        </p:nvSpPr>
        <p:spPr>
          <a:xfrm>
            <a:off x="795873" y="4417278"/>
            <a:ext cx="326588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9937" y="4388168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Your Name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1399937" y="4852868"/>
            <a:ext cx="581156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Your full name as per official records.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>
          <a:xfrm>
            <a:off x="7418903" y="4388168"/>
            <a:ext cx="466606" cy="466606"/>
          </a:xfrm>
          <a:prstGeom prst="roundRect">
            <a:avLst>
              <a:gd name="adj" fmla="val 6668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9" name="Text 6"/>
          <p:cNvSpPr/>
          <p:nvPr/>
        </p:nvSpPr>
        <p:spPr>
          <a:xfrm>
            <a:off x="7488853" y="4417278"/>
            <a:ext cx="326588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2916" y="4388168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Your PAN Number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8092916" y="4852868"/>
            <a:ext cx="581156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10-digit alphanumeric code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(e.g., ABCDE1234F).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>
          <a:xfrm>
            <a:off x="725924" y="5625346"/>
            <a:ext cx="466606" cy="466606"/>
          </a:xfrm>
          <a:prstGeom prst="roundRect">
            <a:avLst>
              <a:gd name="adj" fmla="val 6668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3" name="Text 10"/>
          <p:cNvSpPr/>
          <p:nvPr/>
        </p:nvSpPr>
        <p:spPr>
          <a:xfrm>
            <a:off x="795873" y="5654457"/>
            <a:ext cx="326588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9937" y="5625346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Your Father's Name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1399937" y="6090047"/>
            <a:ext cx="581156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Your father's name (for identification purposes).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7418903" y="5625346"/>
            <a:ext cx="466606" cy="466606"/>
          </a:xfrm>
          <a:prstGeom prst="roundRect">
            <a:avLst>
              <a:gd name="adj" fmla="val 6668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488853" y="5654457"/>
            <a:ext cx="326588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2916" y="5625346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Your Date of Birth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8092916" y="6090047"/>
            <a:ext cx="581156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Your birth details.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725924" y="6862524"/>
            <a:ext cx="466606" cy="466606"/>
          </a:xfrm>
          <a:prstGeom prst="roundRect">
            <a:avLst>
              <a:gd name="adj" fmla="val 6668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21" name="Text 18"/>
          <p:cNvSpPr/>
          <p:nvPr/>
        </p:nvSpPr>
        <p:spPr>
          <a:xfrm>
            <a:off x="795873" y="6891635"/>
            <a:ext cx="326588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5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1399937" y="6862524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Your Photo</a:t>
            </a:r>
            <a:endParaRPr lang="en-US" sz="3200" dirty="0"/>
          </a:p>
        </p:txBody>
      </p:sp>
      <p:sp>
        <p:nvSpPr>
          <p:cNvPr id="23" name="Text 20"/>
          <p:cNvSpPr/>
          <p:nvPr/>
        </p:nvSpPr>
        <p:spPr>
          <a:xfrm>
            <a:off x="1399937" y="7327225"/>
            <a:ext cx="581156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 photograph for identification.</a:t>
            </a:r>
            <a:endParaRPr lang="en-US" sz="2400" dirty="0"/>
          </a:p>
        </p:txBody>
      </p:sp>
      <p:sp>
        <p:nvSpPr>
          <p:cNvPr id="24" name="Shape 21"/>
          <p:cNvSpPr/>
          <p:nvPr/>
        </p:nvSpPr>
        <p:spPr>
          <a:xfrm>
            <a:off x="7418903" y="6862524"/>
            <a:ext cx="466606" cy="466606"/>
          </a:xfrm>
          <a:prstGeom prst="roundRect">
            <a:avLst>
              <a:gd name="adj" fmla="val 6668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25" name="Text 22"/>
          <p:cNvSpPr/>
          <p:nvPr/>
        </p:nvSpPr>
        <p:spPr>
          <a:xfrm>
            <a:off x="7488853" y="6891635"/>
            <a:ext cx="326588" cy="408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4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6</a:t>
            </a:r>
            <a:endParaRPr lang="en-US" sz="2400" dirty="0"/>
          </a:p>
        </p:txBody>
      </p:sp>
      <p:sp>
        <p:nvSpPr>
          <p:cNvPr id="26" name="Text 23"/>
          <p:cNvSpPr/>
          <p:nvPr/>
        </p:nvSpPr>
        <p:spPr>
          <a:xfrm>
            <a:off x="8092916" y="6862524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Your Signature</a:t>
            </a:r>
            <a:endParaRPr lang="en-US" sz="3200" dirty="0"/>
          </a:p>
        </p:txBody>
      </p:sp>
      <p:sp>
        <p:nvSpPr>
          <p:cNvPr id="27" name="Text 24"/>
          <p:cNvSpPr/>
          <p:nvPr/>
        </p:nvSpPr>
        <p:spPr>
          <a:xfrm>
            <a:off x="8092916" y="7327225"/>
            <a:ext cx="5811560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Your digital signature for verification.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60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3118366"/>
            <a:ext cx="7266384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5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Why is a PAN Card Important?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15685" y="4095988"/>
            <a:ext cx="4263390" cy="2175153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5" name="Text 2"/>
          <p:cNvSpPr/>
          <p:nvPr/>
        </p:nvSpPr>
        <p:spPr>
          <a:xfrm>
            <a:off x="920115" y="4300418"/>
            <a:ext cx="268378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Income Tax Filing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920115" y="4758452"/>
            <a:ext cx="385452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Required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filing income tax </a:t>
            </a:r>
          </a:p>
          <a:p>
            <a:pPr marL="0" indent="0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returns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5183505" y="4095988"/>
            <a:ext cx="4263390" cy="2175153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8" name="Text 5"/>
          <p:cNvSpPr/>
          <p:nvPr/>
        </p:nvSpPr>
        <p:spPr>
          <a:xfrm>
            <a:off x="5387935" y="4300418"/>
            <a:ext cx="268378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Bank Account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5387935" y="4758452"/>
            <a:ext cx="385452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Needed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opening a </a:t>
            </a:r>
          </a:p>
          <a:p>
            <a:pPr marL="0" indent="0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bank account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9651325" y="4095988"/>
            <a:ext cx="4263390" cy="2175153"/>
          </a:xfrm>
          <a:prstGeom prst="roundRect">
            <a:avLst>
              <a:gd name="adj" fmla="val 141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1" name="Text 8"/>
          <p:cNvSpPr/>
          <p:nvPr/>
        </p:nvSpPr>
        <p:spPr>
          <a:xfrm>
            <a:off x="9855756" y="4300418"/>
            <a:ext cx="294346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High-Value Transactions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9855756" y="4758452"/>
            <a:ext cx="3854529" cy="1308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Mandatory for transactions like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buying property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investing in mutual funds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purchasing jewelry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above a certain limit.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715685" y="6475571"/>
            <a:ext cx="6497360" cy="119395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4" name="Text 11"/>
          <p:cNvSpPr/>
          <p:nvPr/>
        </p:nvSpPr>
        <p:spPr>
          <a:xfrm>
            <a:off x="920115" y="6680002"/>
            <a:ext cx="268378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Business Purposes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920115" y="7138035"/>
            <a:ext cx="60884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Used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business registration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tax compliance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7417475" y="6475571"/>
            <a:ext cx="6497360" cy="1193959"/>
          </a:xfrm>
          <a:prstGeom prst="roundRect">
            <a:avLst>
              <a:gd name="adj" fmla="val 256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7" name="Text 14"/>
          <p:cNvSpPr/>
          <p:nvPr/>
        </p:nvSpPr>
        <p:spPr>
          <a:xfrm>
            <a:off x="7621905" y="6680002"/>
            <a:ext cx="268378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Identity Proof</a:t>
            </a:r>
            <a:endParaRPr lang="en-US" sz="3200" dirty="0"/>
          </a:p>
        </p:txBody>
      </p:sp>
      <p:sp>
        <p:nvSpPr>
          <p:cNvPr id="18" name="Text 15"/>
          <p:cNvSpPr/>
          <p:nvPr/>
        </p:nvSpPr>
        <p:spPr>
          <a:xfrm>
            <a:off x="7621905" y="7138035"/>
            <a:ext cx="608849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Acts as a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valid identity proof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for official purposes.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812" y="0"/>
            <a:ext cx="5311588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773" y="840105"/>
            <a:ext cx="6593919" cy="622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4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How to Apply for a PAN Card?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3773" y="1746766"/>
            <a:ext cx="142161" cy="2282785"/>
          </a:xfrm>
          <a:prstGeom prst="roundRect">
            <a:avLst>
              <a:gd name="adj" fmla="val 20011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5" name="Text 2"/>
          <p:cNvSpPr/>
          <p:nvPr/>
        </p:nvSpPr>
        <p:spPr>
          <a:xfrm>
            <a:off x="1090374" y="1746766"/>
            <a:ext cx="248924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Online Application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90374" y="2171581"/>
            <a:ext cx="738985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Visit the official website of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NSDL</a:t>
            </a: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or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UTIITSL</a:t>
            </a: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90374" y="2588657"/>
            <a:ext cx="738985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Fill out the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PAN application form</a:t>
            </a:r>
            <a:r>
              <a:rPr lang="en-US" sz="20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(Form 49A for Indians).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90374" y="3005733"/>
            <a:ext cx="7389852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Upload your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photo</a:t>
            </a:r>
            <a:r>
              <a:rPr lang="en-US" sz="20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,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signature</a:t>
            </a: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supporting documents</a:t>
            </a:r>
            <a:r>
              <a:rPr lang="en-US" sz="20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(like Aadhaar, passport, or voter ID).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90374" y="3726180"/>
            <a:ext cx="738985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Pay the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application fee</a:t>
            </a:r>
            <a:r>
              <a:rPr lang="en-US" sz="20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online.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948214" y="4219099"/>
            <a:ext cx="142161" cy="1145262"/>
          </a:xfrm>
          <a:prstGeom prst="roundRect">
            <a:avLst>
              <a:gd name="adj" fmla="val 20011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1" name="Text 8"/>
          <p:cNvSpPr/>
          <p:nvPr/>
        </p:nvSpPr>
        <p:spPr>
          <a:xfrm>
            <a:off x="1374815" y="4219099"/>
            <a:ext cx="248924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Offline Application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1374815" y="4643914"/>
            <a:ext cx="710541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Visit a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PAN service center</a:t>
            </a: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374815" y="5060990"/>
            <a:ext cx="710541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Submit the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filled application form</a:t>
            </a:r>
            <a:r>
              <a:rPr lang="en-US" sz="20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along with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documents</a:t>
            </a: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 and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fee</a:t>
            </a: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1232654" y="5553908"/>
            <a:ext cx="142161" cy="728186"/>
          </a:xfrm>
          <a:prstGeom prst="roundRect">
            <a:avLst>
              <a:gd name="adj" fmla="val 20011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5" name="Text 12"/>
          <p:cNvSpPr/>
          <p:nvPr/>
        </p:nvSpPr>
        <p:spPr>
          <a:xfrm>
            <a:off x="1659255" y="5553908"/>
            <a:ext cx="253769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Track Your Application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1659255" y="5978723"/>
            <a:ext cx="682097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Use the </a:t>
            </a:r>
            <a:r>
              <a:rPr lang="en-US" sz="20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acknowledgment number</a:t>
            </a:r>
            <a:r>
              <a:rPr lang="en-US" sz="20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to track your application status online.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1517213" y="6471642"/>
            <a:ext cx="142161" cy="728186"/>
          </a:xfrm>
          <a:prstGeom prst="roundRect">
            <a:avLst>
              <a:gd name="adj" fmla="val 20011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2800"/>
          </a:p>
        </p:txBody>
      </p:sp>
      <p:sp>
        <p:nvSpPr>
          <p:cNvPr id="18" name="Text 15"/>
          <p:cNvSpPr/>
          <p:nvPr/>
        </p:nvSpPr>
        <p:spPr>
          <a:xfrm>
            <a:off x="1943814" y="6471642"/>
            <a:ext cx="2534245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Receive Your PAN Card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1943814" y="6896457"/>
            <a:ext cx="653641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Once approved, your PAN card will be sent to your address by post.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600313"/>
            <a:ext cx="7617143" cy="1431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5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Documents Required for PAN Card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29" y="2358866"/>
            <a:ext cx="545306" cy="5453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3429" y="3122295"/>
            <a:ext cx="232088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Proof of Identity</a:t>
            </a:r>
            <a:endParaRPr lang="en-US" sz="2800" dirty="0"/>
          </a:p>
        </p:txBody>
      </p:sp>
      <p:sp>
        <p:nvSpPr>
          <p:cNvPr id="6" name="Text 2"/>
          <p:cNvSpPr/>
          <p:nvPr/>
        </p:nvSpPr>
        <p:spPr>
          <a:xfrm>
            <a:off x="763429" y="3611047"/>
            <a:ext cx="2320885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Aadhaar, passport, voter ID, or driving license.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1498" y="2358866"/>
            <a:ext cx="545306" cy="5453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11498" y="3122295"/>
            <a:ext cx="2320885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Proof of Address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>
            <a:off x="3411498" y="3611047"/>
            <a:ext cx="2320885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Aadhaar, utility bill, or rent agreement.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567" y="2358866"/>
            <a:ext cx="545306" cy="5453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9567" y="3122295"/>
            <a:ext cx="2321004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Proof of </a:t>
            </a:r>
            <a:br>
              <a:rPr lang="en-US" sz="28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</a:br>
            <a:r>
              <a:rPr lang="en-US" sz="28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Date of Birth</a:t>
            </a:r>
            <a:endParaRPr lang="en-US" sz="2800" dirty="0"/>
          </a:p>
        </p:txBody>
      </p:sp>
      <p:sp>
        <p:nvSpPr>
          <p:cNvPr id="12" name="Text 6"/>
          <p:cNvSpPr/>
          <p:nvPr/>
        </p:nvSpPr>
        <p:spPr>
          <a:xfrm>
            <a:off x="6059567" y="3968948"/>
            <a:ext cx="2321004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Birth certificate, school certificate, or passport.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29" y="5670233"/>
            <a:ext cx="545306" cy="5453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3429" y="6433661"/>
            <a:ext cx="2320885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Passport-Size Photo</a:t>
            </a:r>
            <a:endParaRPr lang="en-US" sz="2800" dirty="0"/>
          </a:p>
        </p:txBody>
      </p:sp>
      <p:sp>
        <p:nvSpPr>
          <p:cNvPr id="15" name="Text 8"/>
          <p:cNvSpPr/>
          <p:nvPr/>
        </p:nvSpPr>
        <p:spPr>
          <a:xfrm>
            <a:off x="763429" y="7280315"/>
            <a:ext cx="232088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Recent photograph.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7467"/>
            <a:ext cx="644842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Advantages of PAN Card</a:t>
            </a:r>
            <a:endParaRPr lang="en-US" sz="4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71888"/>
            <a:ext cx="1134070" cy="16875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9870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Tax Compliance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2268022" y="250686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Helps in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filing income tax returns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tracking financial transactions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45948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6862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Universal Acceptance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2268022" y="419445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Accepted as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identity proof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across India.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2036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0471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Prevents Tax Evasion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2268022" y="555533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Ensures transparency in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high-value transactions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18124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40806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Easy to Apply</a:t>
            </a:r>
            <a:endParaRPr lang="en-US" sz="3200" dirty="0"/>
          </a:p>
        </p:txBody>
      </p:sp>
      <p:sp>
        <p:nvSpPr>
          <p:cNvPr id="15" name="Text 8"/>
          <p:cNvSpPr/>
          <p:nvPr/>
        </p:nvSpPr>
        <p:spPr>
          <a:xfrm>
            <a:off x="2268022" y="691622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Simple online and offline application process.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12419"/>
            <a:ext cx="72009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8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Disadvantages of PAN Card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793790" y="5423654"/>
            <a:ext cx="447615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Mandatory for Many Transactions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93790" y="60225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Some people find it inconvenient to provide PAN for every transaction.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599521" y="54236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32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Risk of Misuse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7599521" y="60225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If lost or stolen, it can be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misused for fraudulent activities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1145559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4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Important Things to Know About PAN Card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055614" y="30519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One Person, One PAN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93790" y="3560088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Each individual can have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only one PAN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4362" y="36831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6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1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9597628" y="28704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Linking with Aadhaar</a:t>
            </a:r>
            <a:endParaRPr lang="en-US" sz="3200" dirty="0"/>
          </a:p>
        </p:txBody>
      </p:sp>
      <p:sp>
        <p:nvSpPr>
          <p:cNvPr id="8" name="Text 5"/>
          <p:cNvSpPr/>
          <p:nvPr/>
        </p:nvSpPr>
        <p:spPr>
          <a:xfrm>
            <a:off x="9597628" y="337863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It is mandatory to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link your </a:t>
            </a:r>
            <a:b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</a:b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PAN with Aadhaar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86713" y="36831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6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2</a:t>
            </a:r>
            <a:endParaRPr lang="en-US" sz="3600" dirty="0"/>
          </a:p>
        </p:txBody>
      </p:sp>
      <p:sp>
        <p:nvSpPr>
          <p:cNvPr id="11" name="Text 7"/>
          <p:cNvSpPr/>
          <p:nvPr/>
        </p:nvSpPr>
        <p:spPr>
          <a:xfrm>
            <a:off x="9597628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Update Details</a:t>
            </a:r>
            <a:endParaRPr lang="en-US" sz="3200" dirty="0"/>
          </a:p>
        </p:txBody>
      </p:sp>
      <p:sp>
        <p:nvSpPr>
          <p:cNvPr id="12" name="Text 8"/>
          <p:cNvSpPr/>
          <p:nvPr/>
        </p:nvSpPr>
        <p:spPr>
          <a:xfrm>
            <a:off x="9597627" y="5831205"/>
            <a:ext cx="48983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You can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update your PAN details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(like name or address) if they change.</a:t>
            </a:r>
            <a:endParaRPr lang="en-US" sz="24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86713" y="53455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6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3</a:t>
            </a:r>
            <a:endParaRPr lang="en-US" sz="3600" dirty="0"/>
          </a:p>
        </p:txBody>
      </p:sp>
      <p:sp>
        <p:nvSpPr>
          <p:cNvPr id="15" name="Text 10"/>
          <p:cNvSpPr/>
          <p:nvPr/>
        </p:nvSpPr>
        <p:spPr>
          <a:xfrm>
            <a:off x="2055614" y="53230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32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Keep It Safe</a:t>
            </a:r>
            <a:endParaRPr lang="en-US" sz="3200" dirty="0"/>
          </a:p>
        </p:txBody>
      </p:sp>
      <p:sp>
        <p:nvSpPr>
          <p:cNvPr id="16" name="Text 11"/>
          <p:cNvSpPr/>
          <p:nvPr/>
        </p:nvSpPr>
        <p:spPr>
          <a:xfrm>
            <a:off x="793790" y="5831205"/>
            <a:ext cx="45649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Do not share your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PAN number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with unknown people to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avoid fraud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24362" y="53455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6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4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443" y="1122359"/>
            <a:ext cx="5141595" cy="642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6000" dirty="0">
                <a:solidFill>
                  <a:srgbClr val="020202"/>
                </a:solidFill>
                <a:ea typeface="PT Serif" pitchFamily="34" charset="-122"/>
                <a:cs typeface="PT Serif" pitchFamily="34" charset="-120"/>
              </a:rPr>
              <a:t>Conclusion</a:t>
            </a:r>
            <a:endParaRPr lang="en-US" sz="6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802" y="2156655"/>
            <a:ext cx="1640800" cy="1143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62387" y="2698627"/>
            <a:ext cx="275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6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1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5016460" y="2352513"/>
            <a:ext cx="2570797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6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Essential Document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5016460" y="2791258"/>
            <a:ext cx="5699760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The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PAN Card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is an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essential document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for financial activities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869537" y="3315371"/>
            <a:ext cx="9026485" cy="11430"/>
          </a:xfrm>
          <a:prstGeom prst="roundRect">
            <a:avLst>
              <a:gd name="adj" fmla="val 257050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343" y="3349423"/>
            <a:ext cx="3281720" cy="11438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2507" y="3749235"/>
            <a:ext cx="275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6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2</a:t>
            </a:r>
            <a:endParaRPr lang="en-US" sz="3600" dirty="0"/>
          </a:p>
        </p:txBody>
      </p:sp>
      <p:sp>
        <p:nvSpPr>
          <p:cNvPr id="10" name="Text 6"/>
          <p:cNvSpPr/>
          <p:nvPr/>
        </p:nvSpPr>
        <p:spPr>
          <a:xfrm>
            <a:off x="5836920" y="3545281"/>
            <a:ext cx="2570797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6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Multiple Uses</a:t>
            </a:r>
            <a:endParaRPr lang="en-US" sz="3600" dirty="0"/>
          </a:p>
        </p:txBody>
      </p:sp>
      <p:sp>
        <p:nvSpPr>
          <p:cNvPr id="11" name="Text 7"/>
          <p:cNvSpPr/>
          <p:nvPr/>
        </p:nvSpPr>
        <p:spPr>
          <a:xfrm>
            <a:off x="5836920" y="3984026"/>
            <a:ext cx="451020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Helps in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filing taxes</a:t>
            </a:r>
            <a:r>
              <a:rPr lang="en-US" sz="24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opening bank accounts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Shape 8"/>
          <p:cNvSpPr/>
          <p:nvPr/>
        </p:nvSpPr>
        <p:spPr>
          <a:xfrm>
            <a:off x="5689997" y="4508139"/>
            <a:ext cx="8206026" cy="11430"/>
          </a:xfrm>
          <a:prstGeom prst="roundRect">
            <a:avLst>
              <a:gd name="adj" fmla="val 257050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002" y="4542191"/>
            <a:ext cx="4922520" cy="11438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62507" y="4942003"/>
            <a:ext cx="275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6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3</a:t>
            </a:r>
            <a:endParaRPr lang="en-US" sz="3600" dirty="0"/>
          </a:p>
        </p:txBody>
      </p:sp>
      <p:sp>
        <p:nvSpPr>
          <p:cNvPr id="15" name="Text 10"/>
          <p:cNvSpPr/>
          <p:nvPr/>
        </p:nvSpPr>
        <p:spPr>
          <a:xfrm>
            <a:off x="6657380" y="4738049"/>
            <a:ext cx="281809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6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High-Value Transactions</a:t>
            </a:r>
            <a:endParaRPr lang="en-US" sz="3600" dirty="0"/>
          </a:p>
        </p:txBody>
      </p:sp>
      <p:sp>
        <p:nvSpPr>
          <p:cNvPr id="16" name="Text 11"/>
          <p:cNvSpPr/>
          <p:nvPr/>
        </p:nvSpPr>
        <p:spPr>
          <a:xfrm>
            <a:off x="6657380" y="5176794"/>
            <a:ext cx="475702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Necessary for </a:t>
            </a:r>
            <a:r>
              <a:rPr lang="en-US" sz="24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conducting high-value transactions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Shape 12"/>
          <p:cNvSpPr/>
          <p:nvPr/>
        </p:nvSpPr>
        <p:spPr>
          <a:xfrm>
            <a:off x="6510457" y="5700907"/>
            <a:ext cx="7385566" cy="11430"/>
          </a:xfrm>
          <a:prstGeom prst="roundRect">
            <a:avLst>
              <a:gd name="adj" fmla="val 257050"/>
            </a:avLst>
          </a:prstGeom>
          <a:solidFill>
            <a:srgbClr val="FFA44F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2" y="5734959"/>
            <a:ext cx="6563439" cy="114383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62507" y="6134771"/>
            <a:ext cx="27539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3600" dirty="0">
                <a:solidFill>
                  <a:srgbClr val="000000"/>
                </a:solidFill>
                <a:ea typeface="PT Serif" pitchFamily="34" charset="-122"/>
                <a:cs typeface="PT Serif" pitchFamily="34" charset="-120"/>
              </a:rPr>
              <a:t>4</a:t>
            </a:r>
            <a:endParaRPr lang="en-US" sz="3600" dirty="0"/>
          </a:p>
        </p:txBody>
      </p:sp>
      <p:sp>
        <p:nvSpPr>
          <p:cNvPr id="20" name="Text 14"/>
          <p:cNvSpPr/>
          <p:nvPr/>
        </p:nvSpPr>
        <p:spPr>
          <a:xfrm>
            <a:off x="7477839" y="5930817"/>
            <a:ext cx="2570797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600" dirty="0">
                <a:solidFill>
                  <a:srgbClr val="383838"/>
                </a:solidFill>
                <a:ea typeface="PT Serif" pitchFamily="34" charset="-122"/>
                <a:cs typeface="PT Serif" pitchFamily="34" charset="-120"/>
              </a:rPr>
              <a:t>Security</a:t>
            </a:r>
            <a:endParaRPr lang="en-US" sz="3600" dirty="0"/>
          </a:p>
        </p:txBody>
      </p:sp>
      <p:sp>
        <p:nvSpPr>
          <p:cNvPr id="21" name="Text 15"/>
          <p:cNvSpPr/>
          <p:nvPr/>
        </p:nvSpPr>
        <p:spPr>
          <a:xfrm>
            <a:off x="7477839" y="6369562"/>
            <a:ext cx="560224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2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Always </a:t>
            </a:r>
            <a:r>
              <a:rPr lang="en-US" sz="2200" b="1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keep your PAN details safe</a:t>
            </a:r>
            <a:r>
              <a:rPr lang="en-US" sz="2200" dirty="0">
                <a:solidFill>
                  <a:srgbClr val="FF0000"/>
                </a:solidFill>
                <a:ea typeface="DM Sans" pitchFamily="34" charset="-122"/>
                <a:cs typeface="DM Sans" pitchFamily="34" charset="-120"/>
              </a:rPr>
              <a:t> </a:t>
            </a:r>
            <a:r>
              <a:rPr lang="en-US" sz="2200" dirty="0">
                <a:solidFill>
                  <a:srgbClr val="383838"/>
                </a:solidFill>
                <a:ea typeface="DM Sans" pitchFamily="34" charset="-122"/>
                <a:cs typeface="DM Sans" pitchFamily="34" charset="-120"/>
              </a:rPr>
              <a:t>and use them responsibly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572</Words>
  <Application>Microsoft Office PowerPoint</Application>
  <PresentationFormat>Custom</PresentationFormat>
  <Paragraphs>106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PT Serif</vt:lpstr>
      <vt:lpstr>DM Sans Bold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Ramesh N</cp:lastModifiedBy>
  <cp:revision>18</cp:revision>
  <dcterms:created xsi:type="dcterms:W3CDTF">2025-03-13T06:26:28Z</dcterms:created>
  <dcterms:modified xsi:type="dcterms:W3CDTF">2025-03-13T07:25:57Z</dcterms:modified>
</cp:coreProperties>
</file>